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IN" sz="1800" spc="-1" strike="noStrike">
                <a:latin typeface="Arial"/>
              </a:rPr>
              <a:t>Click to edit the title text format</a:t>
            </a:r>
            <a:endParaRPr b="0" lang="en-IN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IN" sz="4400" spc="-1" strike="noStrike">
                <a:latin typeface="Arial"/>
              </a:rPr>
              <a:t>Click to edit the title text format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latin typeface="Arial"/>
              </a:rPr>
              <a:t>Click to edit the outline text format</a:t>
            </a:r>
            <a:endParaRPr b="0" lang="en-IN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800" spc="-1" strike="noStrike">
                <a:latin typeface="Arial"/>
              </a:rPr>
              <a:t>Second Outline Level</a:t>
            </a:r>
            <a:endParaRPr b="0" lang="en-IN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400" spc="-1" strike="noStrike">
                <a:latin typeface="Arial"/>
              </a:rPr>
              <a:t>Third Outline Level</a:t>
            </a:r>
            <a:endParaRPr b="0" lang="en-IN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latin typeface="Arial"/>
              </a:rPr>
              <a:t>Fourth Outline Level</a:t>
            </a:r>
            <a:endParaRPr b="0" lang="en-IN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Fifth Outline Level</a:t>
            </a:r>
            <a:endParaRPr b="0" lang="en-IN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Sixth Outline Level</a:t>
            </a:r>
            <a:endParaRPr b="0" lang="en-IN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latin typeface="Arial"/>
              </a:rPr>
              <a:t>Seventh Outline Level</a:t>
            </a:r>
            <a:endParaRPr b="0" lang="en-IN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hyperlink" Target="https://github.com/RV749/Malware-Analysis-Tool" TargetMode="External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685800" y="2130480"/>
            <a:ext cx="7771680" cy="14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Malware Analysis Tool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1445760" y="3509280"/>
            <a:ext cx="7011720" cy="271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100000"/>
              </a:lnSpc>
              <a:spcBef>
                <a:spcPts val="641"/>
              </a:spcBef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              </a:t>
            </a: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Under the Guidance of 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b="1" lang="en-IN" sz="3200" spc="-1" strike="noStrike">
                <a:solidFill>
                  <a:srgbClr val="000000"/>
                </a:solidFill>
                <a:latin typeface="Calibri"/>
              </a:rPr>
              <a:t>           </a:t>
            </a:r>
            <a:r>
              <a:rPr b="1" lang="en-IN" sz="2000" spc="-1" strike="noStrike">
                <a:solidFill>
                  <a:srgbClr val="000000"/>
                </a:solidFill>
                <a:latin typeface="Calibri"/>
              </a:rPr>
              <a:t>Mr. Gagandeep Singh, Assistant Professor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r>
              <a:rPr b="0" lang="en-IN" sz="24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r>
              <a:rPr b="0" lang="en-IN" sz="2400" spc="-1" strike="noStrike">
                <a:solidFill>
                  <a:srgbClr val="000000"/>
                </a:solidFill>
                <a:latin typeface="Calibri"/>
              </a:rPr>
              <a:t>                                            </a:t>
            </a:r>
            <a:r>
              <a:rPr b="0" lang="en-IN" sz="2400" spc="-1" strike="noStrike">
                <a:solidFill>
                  <a:srgbClr val="000000"/>
                </a:solidFill>
                <a:latin typeface="Calibri"/>
              </a:rPr>
              <a:t>Name :  PRIYANSHU KUMAR</a:t>
            </a:r>
            <a:endParaRPr b="0" lang="en-IN" sz="2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r>
              <a:rPr b="0" lang="en-IN" sz="2400" spc="-1" strike="noStrike">
                <a:solidFill>
                  <a:srgbClr val="000000"/>
                </a:solidFill>
                <a:latin typeface="Calibri"/>
              </a:rPr>
              <a:t>                                            </a:t>
            </a:r>
            <a:r>
              <a:rPr b="0" lang="en-IN" sz="2400" spc="-1" strike="noStrike">
                <a:solidFill>
                  <a:srgbClr val="000000"/>
                </a:solidFill>
                <a:latin typeface="Calibri"/>
              </a:rPr>
              <a:t>Reg No : 11611404</a:t>
            </a:r>
            <a:endParaRPr b="0" lang="en-IN" sz="2400" spc="-1" strike="noStrike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</a:pPr>
            <a:endParaRPr b="0" lang="en-IN" sz="2400" spc="-1" strike="noStrike">
              <a:latin typeface="Arial"/>
            </a:endParaRPr>
          </a:p>
        </p:txBody>
      </p:sp>
      <p:pic>
        <p:nvPicPr>
          <p:cNvPr id="78" name="Picture 2" descr=""/>
          <p:cNvPicPr/>
          <p:nvPr/>
        </p:nvPicPr>
        <p:blipFill>
          <a:blip r:embed="rId1"/>
          <a:stretch/>
        </p:blipFill>
        <p:spPr>
          <a:xfrm>
            <a:off x="2901240" y="644400"/>
            <a:ext cx="2944080" cy="1132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Static v. Dynamic Analysis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Static Analysis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Examines malware without running it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Tools: VirusTotal, strings, a disassembler like IDA Pro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Dynamic Analysis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Run the malware and monitor its effect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Use a virtual machine and take snapshots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Tools: RegShot, Process Monitor, Process Hacker, CaptureBAT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RAM Analysis: Mandant Redline and Volatility</a:t>
            </a: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Basic Analysis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Basic static analysis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View malware without looking at instructions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Tools: VirusTotal, strings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Quick and easy but fails for advanced malware and can miss important behavior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Basic dynamic analysis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Easy but requires a safe test environment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Not effective on all malware</a:t>
            </a: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Advanced Analysis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Advanced static analysis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Reverse-engineering with a disassembler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Complex, requires understanding of assembly code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Advanced Dynamic Analysis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Run code in a debugger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Examines internal state of a running malicious executable</a:t>
            </a: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Types of Malware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Backdoor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Allows attacker to control the system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Botnet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All infected computers receive instructions from the same Command-and-Control (C&amp;C) server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Downloader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Malicious code that exists only to download other malicious code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Used when attacker first gains access</a:t>
            </a: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Types of Malware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Information-stealing malware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Sniffers, keyloggers, password hash grabbers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Launcher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Malicious program used to launch other malicious programs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Often uses nontraditional techniques to ensure stealth or greater access to a system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Rootkit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Malware that conceals the existence of other code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Usually paired with a backdoor</a:t>
            </a: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Types of Malware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Scareware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Frightens user into buying something</a:t>
            </a:r>
            <a:endParaRPr b="0" lang="en-IN" sz="2800" spc="-1" strike="noStrike">
              <a:latin typeface="Arial"/>
            </a:endParaRPr>
          </a:p>
        </p:txBody>
      </p:sp>
      <p:pic>
        <p:nvPicPr>
          <p:cNvPr id="110" name="Picture 3" descr=""/>
          <p:cNvPicPr/>
          <p:nvPr/>
        </p:nvPicPr>
        <p:blipFill>
          <a:blip r:embed="rId1"/>
          <a:stretch/>
        </p:blipFill>
        <p:spPr>
          <a:xfrm>
            <a:off x="2863080" y="2719440"/>
            <a:ext cx="5985720" cy="3405960"/>
          </a:xfrm>
          <a:prstGeom prst="rect">
            <a:avLst/>
          </a:prstGeom>
          <a:ln>
            <a:solidFill>
              <a:srgbClr val="4f81bd"/>
            </a:solidFill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Types of Malware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Spam-sending malware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Attacker rents machine to spammers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Worms or viruses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Malicious code that can copy itself and infect additional computers</a:t>
            </a:r>
            <a:endParaRPr b="0" lang="en-IN" sz="2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Mass v. Targeted Malware 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4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Mass malware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Intended to infect as many machines as possible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Most common type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Targeted malware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Tailored to a specific target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Very difficult to detect, prevent, and remove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Requires advanced analysis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Ex: Stuxnet</a:t>
            </a: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General Rules for Malware Analysis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6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Don’t Get Caught in Details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You don’t need to understand 100% of the code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Focus on key features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Try Several Tools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If one tool fails, try another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Don’t get stuck on a hard issue, move along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Malware authors are constantly raising the bar</a:t>
            </a:r>
            <a:endParaRPr b="0" lang="en-IN" sz="32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685800" y="820440"/>
            <a:ext cx="7771680" cy="14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Malware Scanning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18" name="CustomShape 2"/>
          <p:cNvSpPr/>
          <p:nvPr/>
        </p:nvSpPr>
        <p:spPr>
          <a:xfrm>
            <a:off x="976320" y="2290680"/>
            <a:ext cx="7481160" cy="351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9" name="Picture 2" descr=""/>
          <p:cNvPicPr/>
          <p:nvPr/>
        </p:nvPicPr>
        <p:blipFill>
          <a:blip r:embed="rId1"/>
          <a:stretch/>
        </p:blipFill>
        <p:spPr>
          <a:xfrm>
            <a:off x="985680" y="2652840"/>
            <a:ext cx="7171560" cy="2218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370800" y="84600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Incident Response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457200" y="233208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Case history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A medical clinic with 10 offices found malware on one of their workstations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Hired a consultant to clean &amp; re-image that machine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Paid 1000 $ 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All done—case closed?</a:t>
            </a:r>
            <a:endParaRPr b="0" lang="en-IN" sz="32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Only a First Step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Malware can easily change its signature and fool the antivirus</a:t>
            </a:r>
            <a:endParaRPr b="0" lang="en-IN" sz="32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VirusTotal is convenient, and using it may alert attackers that they’ve been caught</a:t>
            </a:r>
            <a:endParaRPr b="0" lang="en-IN" sz="3200" spc="-1" strike="noStrike"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561"/>
              </a:spcBef>
            </a:pPr>
            <a:endParaRPr b="0" lang="en-IN" sz="3200" spc="-1" strike="noStrike"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641"/>
              </a:spcBef>
            </a:pPr>
            <a:endParaRPr b="0" lang="en-IN" sz="3200" spc="-1" strike="noStrike">
              <a:latin typeface="Arial"/>
            </a:endParaRPr>
          </a:p>
        </p:txBody>
      </p:sp>
      <p:pic>
        <p:nvPicPr>
          <p:cNvPr id="122" name="Picture 3" descr=""/>
          <p:cNvPicPr/>
          <p:nvPr/>
        </p:nvPicPr>
        <p:blipFill>
          <a:blip r:embed="rId1"/>
          <a:stretch/>
        </p:blipFill>
        <p:spPr>
          <a:xfrm>
            <a:off x="1248480" y="3910320"/>
            <a:ext cx="6131160" cy="2326320"/>
          </a:xfrm>
          <a:prstGeom prst="rect">
            <a:avLst/>
          </a:prstGeom>
          <a:ln>
            <a:solidFill>
              <a:srgbClr val="4f81bd"/>
            </a:solidFill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PE(Portable Executable) Files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Used by Windows executable files, object code, and DLLs.</a:t>
            </a:r>
            <a:endParaRPr b="0" lang="en-IN" sz="32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A data structure that contains the information necessary for Windows to load the file</a:t>
            </a:r>
            <a:endParaRPr b="0" lang="en-IN" sz="32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Almost every file executed on Windows is in PE format</a:t>
            </a:r>
            <a:endParaRPr b="0" lang="en-IN" sz="3200" spc="-1" strike="noStrike"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Example: Keylogger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Imports User32.dll and uses the function </a:t>
            </a:r>
            <a:r>
              <a:rPr b="1" lang="en-IN" sz="3200" spc="-1" strike="noStrike">
                <a:solidFill>
                  <a:srgbClr val="000000"/>
                </a:solidFill>
                <a:latin typeface="Calibri"/>
              </a:rPr>
              <a:t>SetWindowsHookEx </a:t>
            </a: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which is a popular way keyloggers receive keyboard inputs</a:t>
            </a:r>
            <a:endParaRPr b="0" lang="en-IN" sz="32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It exports </a:t>
            </a:r>
            <a:r>
              <a:rPr b="1" lang="en-IN" sz="3200" spc="-1" strike="noStrike">
                <a:solidFill>
                  <a:srgbClr val="000000"/>
                </a:solidFill>
                <a:latin typeface="Calibri"/>
              </a:rPr>
              <a:t>LowLevelKeyboardProc </a:t>
            </a: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and </a:t>
            </a:r>
            <a:r>
              <a:rPr b="1" lang="en-IN" sz="3200" spc="-1" strike="noStrike">
                <a:solidFill>
                  <a:srgbClr val="000000"/>
                </a:solidFill>
                <a:latin typeface="Calibri"/>
              </a:rPr>
              <a:t>LowLevelMouseProc</a:t>
            </a: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 to send the data elsewhere</a:t>
            </a:r>
            <a:endParaRPr b="0" lang="en-IN" sz="32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It uses </a:t>
            </a:r>
            <a:r>
              <a:rPr b="1" lang="en-IN" sz="3200" spc="-1" strike="noStrike">
                <a:solidFill>
                  <a:srgbClr val="000000"/>
                </a:solidFill>
                <a:latin typeface="Calibri"/>
              </a:rPr>
              <a:t>RegisterHotKey </a:t>
            </a: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to define a special keystroke like Ctrl+Shift+P to harvest the collected data</a:t>
            </a:r>
            <a:endParaRPr b="0" lang="en-IN" sz="3200" spc="-1" strike="noStrike"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383040" y="81216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Learning Outcome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210240" y="1955160"/>
            <a:ext cx="8402040" cy="490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We can observe malware from their signatures,icon,extensions.</a:t>
            </a:r>
            <a:endParaRPr b="0" lang="en-IN" sz="32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Malwares having few no of dll files where as genuine software having several dll files example- Windows 10,Linux </a:t>
            </a:r>
            <a:endParaRPr b="0" lang="en-IN" sz="32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We should be careful before inserting any exeternal storage devices.</a:t>
            </a:r>
            <a:endParaRPr b="0" lang="en-IN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   </a:t>
            </a: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github</a:t>
            </a: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-</a:t>
            </a:r>
            <a:endParaRPr b="0" lang="en-IN" sz="32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1800" spc="-1" strike="noStrike" u="sng">
                <a:solidFill>
                  <a:srgbClr val="0000ff"/>
                </a:solidFill>
                <a:uFillTx/>
                <a:latin typeface="Calibri"/>
                <a:hlinkClick r:id="rId1"/>
              </a:rPr>
              <a:t>https://github.com/RV749/Malware-Analysis-Tool</a:t>
            </a:r>
            <a:endParaRPr b="0" lang="en-IN" sz="1800" spc="-1" strike="noStrike"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358200" y="283536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THANK YOU</a:t>
            </a:r>
            <a:br/>
            <a:endParaRPr b="0" lang="en-IN" sz="4400" spc="-1" strike="noStrike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 rot="10800000">
            <a:off x="6450480" y="6126840"/>
            <a:ext cx="1593360" cy="4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358200" y="1003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Incident Response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457200" y="246528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After malware is found, you need to know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Did an attacker implant a rootkit or trojan on your systems?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Is the attacker really gone?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What did the attacker steal or add?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How did the attack get in</a:t>
            </a:r>
            <a:endParaRPr b="0" lang="en-IN" sz="2800" spc="-1" strike="noStrike">
              <a:latin typeface="Arial"/>
            </a:endParaRPr>
          </a:p>
          <a:p>
            <a:pPr lvl="2" marL="1143000" indent="-2278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400" spc="-1" strike="noStrike">
                <a:solidFill>
                  <a:srgbClr val="000000"/>
                </a:solidFill>
                <a:latin typeface="Calibri"/>
              </a:rPr>
              <a:t>Root-cause analysis</a:t>
            </a:r>
            <a:endParaRPr b="0" lang="en-IN" sz="24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Picture 3" descr=""/>
          <p:cNvPicPr/>
          <p:nvPr/>
        </p:nvPicPr>
        <p:blipFill>
          <a:blip r:embed="rId1"/>
          <a:stretch/>
        </p:blipFill>
        <p:spPr>
          <a:xfrm>
            <a:off x="700200" y="662400"/>
            <a:ext cx="7775640" cy="4610520"/>
          </a:xfrm>
          <a:prstGeom prst="rect">
            <a:avLst/>
          </a:prstGeom>
          <a:ln>
            <a:solidFill>
              <a:srgbClr val="4f81bd"/>
            </a:solidFill>
          </a:ln>
        </p:spPr>
      </p:pic>
      <p:sp>
        <p:nvSpPr>
          <p:cNvPr id="85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296640" y="84600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Malware Analysis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667440" y="26010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Dissecting malware to understand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How it works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How to identify it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How to defeat or eliminate it</a:t>
            </a:r>
            <a:endParaRPr b="0" lang="en-IN" sz="2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A critical part of incident response</a:t>
            </a:r>
            <a:endParaRPr b="0" lang="en-IN" sz="32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The Goals of Malware Analysis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Information required to respond to a network intrusion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Exactly what happened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Ensure you’ve located all infected machines and files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How to measure and contain the damage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Find signatures for intrusion detection systems</a:t>
            </a: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Signatures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Host-based signatures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Identify files or registry keys on a victim computer that indicate an infection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Focus on what the malware did to the system, not the malware itself</a:t>
            </a:r>
            <a:endParaRPr b="0" lang="en-IN" sz="2800" spc="-1" strike="noStrike">
              <a:latin typeface="Arial"/>
            </a:endParaRPr>
          </a:p>
          <a:p>
            <a:pPr lvl="2" marL="1143000" indent="-2278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2400" spc="-1" strike="noStrike">
                <a:solidFill>
                  <a:srgbClr val="000000"/>
                </a:solidFill>
                <a:latin typeface="Calibri"/>
              </a:rPr>
              <a:t>Different from antivirus signature</a:t>
            </a:r>
            <a:endParaRPr b="0" lang="en-IN" sz="24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IN" sz="3200" spc="-1" strike="noStrike">
                <a:solidFill>
                  <a:srgbClr val="000000"/>
                </a:solidFill>
                <a:latin typeface="Calibri"/>
              </a:rPr>
              <a:t>Network signatures</a:t>
            </a:r>
            <a:endParaRPr b="0" lang="en-IN" sz="32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Detect malware by analyzing network traffic</a:t>
            </a:r>
            <a:endParaRPr b="0" lang="en-IN" sz="2800" spc="-1" strike="noStrike">
              <a:latin typeface="Arial"/>
            </a:endParaRPr>
          </a:p>
          <a:p>
            <a:pPr lvl="1" marL="743040" indent="-2851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IN" sz="2800" spc="-1" strike="noStrike">
                <a:solidFill>
                  <a:srgbClr val="000000"/>
                </a:solidFill>
                <a:latin typeface="Calibri"/>
              </a:rPr>
              <a:t>More effective when made using malware analysis</a:t>
            </a:r>
            <a:endParaRPr b="0" lang="en-IN" sz="28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False Positives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4" name="Picture 1" descr=""/>
          <p:cNvPicPr/>
          <p:nvPr/>
        </p:nvPicPr>
        <p:blipFill>
          <a:blip r:embed="rId1"/>
          <a:srcRect l="-63" t="12530" r="32731" b="-221"/>
          <a:stretch/>
        </p:blipFill>
        <p:spPr>
          <a:xfrm>
            <a:off x="1604520" y="1417680"/>
            <a:ext cx="5363280" cy="5238360"/>
          </a:xfrm>
          <a:prstGeom prst="rect">
            <a:avLst/>
          </a:prstGeom>
          <a:ln w="12600">
            <a:solidFill>
              <a:srgbClr val="000000"/>
            </a:solidFill>
            <a:miter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599400" y="627120"/>
            <a:ext cx="7771680" cy="146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IN" sz="4400" spc="-1" strike="noStrike">
                <a:solidFill>
                  <a:srgbClr val="000000"/>
                </a:solidFill>
                <a:latin typeface="Calibri"/>
              </a:rPr>
              <a:t>Malware Analysis Techniques</a:t>
            </a:r>
            <a:endParaRPr b="0" lang="en-IN" sz="4400" spc="-1" strike="noStrike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1371600" y="3886200"/>
            <a:ext cx="6400080" cy="175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7" name="Picture 2" descr=""/>
          <p:cNvPicPr/>
          <p:nvPr/>
        </p:nvPicPr>
        <p:blipFill>
          <a:blip r:embed="rId1"/>
          <a:stretch/>
        </p:blipFill>
        <p:spPr>
          <a:xfrm>
            <a:off x="991800" y="2397240"/>
            <a:ext cx="7465680" cy="3656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450</TotalTime>
  <Application>LibreOffice/6.0.2.1$Windows_X86_64 LibreOffice_project/f7f06a8f319e4b62f9bc5095aa112a65d2f3ac89</Application>
  <Words>707</Words>
  <Paragraphs>126</Paragraphs>
  <Company>Home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2013-08-16T17:07:40Z</dcterms:created>
  <dc:creator>Sam Bowne</dc:creator>
  <dc:description/>
  <dc:language>en-IN</dc:language>
  <cp:lastModifiedBy/>
  <dcterms:modified xsi:type="dcterms:W3CDTF">2020-03-14T10:45:39Z</dcterms:modified>
  <cp:revision>57</cp:revision>
  <dc:subject/>
  <dc:title>Practical Malware Analysis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Home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24</vt:i4>
  </property>
</Properties>
</file>